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8288000" cy="10287000"/>
  <p:notesSz cx="6858000" cy="9144000"/>
  <p:embeddedFontLst>
    <p:embeddedFont>
      <p:font typeface="Open Sauce Bold" charset="1" panose="00000800000000000000"/>
      <p:regular r:id="rId32"/>
    </p:embeddedFont>
    <p:embeddedFont>
      <p:font typeface="Gagalin" charset="1" panose="0000050000000000000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8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Relationship Id="rId7" Target="../media/image7.jpeg" Type="http://schemas.openxmlformats.org/officeDocument/2006/relationships/image"/><Relationship Id="rId8" Target="../media/image8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4.svg" Type="http://schemas.openxmlformats.org/officeDocument/2006/relationships/image"/><Relationship Id="rId11" Target="../media/image45.png" Type="http://schemas.openxmlformats.org/officeDocument/2006/relationships/image"/><Relationship Id="rId12" Target="../media/image46.svg" Type="http://schemas.openxmlformats.org/officeDocument/2006/relationships/image"/><Relationship Id="rId13" Target="../media/image47.png" Type="http://schemas.openxmlformats.org/officeDocument/2006/relationships/image"/><Relationship Id="rId14" Target="../media/image48.svg" Type="http://schemas.openxmlformats.org/officeDocument/2006/relationships/image"/><Relationship Id="rId15" Target="../media/image49.png" Type="http://schemas.openxmlformats.org/officeDocument/2006/relationships/image"/><Relationship Id="rId16" Target="../media/image50.svg" Type="http://schemas.openxmlformats.org/officeDocument/2006/relationships/image"/><Relationship Id="rId17" Target="../media/image51.png" Type="http://schemas.openxmlformats.org/officeDocument/2006/relationships/image"/><Relationship Id="rId18" Target="../media/image52.svg" Type="http://schemas.openxmlformats.org/officeDocument/2006/relationships/image"/><Relationship Id="rId19" Target="../media/image53.png" Type="http://schemas.openxmlformats.org/officeDocument/2006/relationships/image"/><Relationship Id="rId2" Target="../media/image37.png" Type="http://schemas.openxmlformats.org/officeDocument/2006/relationships/image"/><Relationship Id="rId20" Target="../media/image54.svg" Type="http://schemas.openxmlformats.org/officeDocument/2006/relationships/image"/><Relationship Id="rId3" Target="../media/image38.svg" Type="http://schemas.openxmlformats.org/officeDocument/2006/relationships/image"/><Relationship Id="rId4" Target="../media/image2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41.png" Type="http://schemas.openxmlformats.org/officeDocument/2006/relationships/image"/><Relationship Id="rId8" Target="../media/image42.svg" Type="http://schemas.openxmlformats.org/officeDocument/2006/relationships/image"/><Relationship Id="rId9" Target="../media/image4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55.png" Type="http://schemas.openxmlformats.org/officeDocument/2006/relationships/image"/><Relationship Id="rId4" Target="../media/image5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2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27122" y="3067231"/>
            <a:ext cx="17160878" cy="9660939"/>
          </a:xfrm>
          <a:custGeom>
            <a:avLst/>
            <a:gdLst/>
            <a:ahLst/>
            <a:cxnLst/>
            <a:rect r="r" b="b" t="t" l="l"/>
            <a:pathLst>
              <a:path h="9660939" w="17160878">
                <a:moveTo>
                  <a:pt x="0" y="0"/>
                </a:moveTo>
                <a:lnTo>
                  <a:pt x="17160878" y="0"/>
                </a:lnTo>
                <a:lnTo>
                  <a:pt x="17160878" y="9660939"/>
                </a:lnTo>
                <a:lnTo>
                  <a:pt x="0" y="96609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04033" y="1617454"/>
            <a:ext cx="11662494" cy="296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767"/>
              </a:lnSpc>
            </a:pPr>
            <a:r>
              <a:rPr lang="en-US" sz="70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HORMONEN, MENSTRUATIE &amp; </a:t>
            </a:r>
          </a:p>
          <a:p>
            <a:pPr algn="l">
              <a:lnSpc>
                <a:spcPts val="7767"/>
              </a:lnSpc>
            </a:pPr>
            <a:r>
              <a:rPr lang="en-US" sz="70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GEESTELIJKE WERELD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04033" y="5828666"/>
            <a:ext cx="11662494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52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SILVANA WIGHT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9380" y="1366260"/>
            <a:ext cx="17551857" cy="236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OORSPRONKELIJKE BLAUWDRUK VAN GOD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813849" y="4166400"/>
            <a:ext cx="5847907" cy="4114800"/>
          </a:xfrm>
          <a:custGeom>
            <a:avLst/>
            <a:gdLst/>
            <a:ahLst/>
            <a:cxnLst/>
            <a:rect r="r" b="b" t="t" l="l"/>
            <a:pathLst>
              <a:path h="4114800" w="5847907">
                <a:moveTo>
                  <a:pt x="0" y="0"/>
                </a:moveTo>
                <a:lnTo>
                  <a:pt x="5847907" y="0"/>
                </a:lnTo>
                <a:lnTo>
                  <a:pt x="584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22637" y="3853002"/>
            <a:ext cx="9484275" cy="5162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“GOD SCHIEP ADAM NAAR ZIJN EVENBEELD, NAAR HET EVENBEELD VAN GOD SCHIEP HIJ HEM, MANNELIJK EN VROUWELIJK SCHIEP HIJ HEN.</a:t>
            </a:r>
          </a:p>
          <a:p>
            <a:pPr algn="l">
              <a:lnSpc>
                <a:spcPts val="3519"/>
              </a:lnSpc>
            </a:pPr>
            <a:r>
              <a:rPr lang="en-US" sz="3199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GOD</a:t>
            </a:r>
            <a:r>
              <a:rPr lang="en-US" sz="3199" u="sng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zegende hen</a:t>
            </a:r>
            <a:r>
              <a:rPr lang="en-US" sz="3199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en GOD zei tegen hen: “Wees </a:t>
            </a:r>
            <a:r>
              <a:rPr lang="en-US" sz="3199" u="sng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vruchtbaar</a:t>
            </a:r>
            <a:r>
              <a:rPr lang="en-US" sz="3199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en vermeerder je, vervul de aarde en onderwerp haar, heers over de vissen in de zee en over de vogels in de lucht en over alle dieren die op aarde rondkruipen.”</a:t>
            </a:r>
          </a:p>
          <a:p>
            <a:pPr algn="l">
              <a:lnSpc>
                <a:spcPts val="3300"/>
              </a:lnSpc>
            </a:pP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GENESIS 1 VERS 27 EN 28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9380" y="1366260"/>
            <a:ext cx="17551857" cy="236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GEVOLGEN VAN </a:t>
            </a:r>
          </a:p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ZONDEVAL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523139" y="3335499"/>
            <a:ext cx="6538103" cy="6178507"/>
          </a:xfrm>
          <a:custGeom>
            <a:avLst/>
            <a:gdLst/>
            <a:ahLst/>
            <a:cxnLst/>
            <a:rect r="r" b="b" t="t" l="l"/>
            <a:pathLst>
              <a:path h="6178507" w="6538103">
                <a:moveTo>
                  <a:pt x="0" y="0"/>
                </a:moveTo>
                <a:lnTo>
                  <a:pt x="6538103" y="0"/>
                </a:lnTo>
                <a:lnTo>
                  <a:pt x="6538103" y="6178507"/>
                </a:lnTo>
                <a:lnTo>
                  <a:pt x="0" y="6178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222637" y="4948377"/>
            <a:ext cx="8242737" cy="297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IK ZAL VIJANDSCHAP - MOORDLUST -  ZETTEN TUSSEN JOU EN DE VROUW,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 tussen jouw zaad en haar zaad.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Het zal jou de kop verbrijzelen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 jij zult het de hiel verbrijzelen.”</a:t>
            </a:r>
          </a:p>
          <a:p>
            <a:pPr algn="l">
              <a:lnSpc>
                <a:spcPts val="3519"/>
              </a:lnSpc>
            </a:pP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GENESIS 3 VERS  15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465374" y="3125949"/>
            <a:ext cx="8242737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DEEL 1/2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765063">
            <a:off x="9902822" y="651395"/>
            <a:ext cx="5888801" cy="4114800"/>
          </a:xfrm>
          <a:custGeom>
            <a:avLst/>
            <a:gdLst/>
            <a:ahLst/>
            <a:cxnLst/>
            <a:rect r="r" b="b" t="t" l="l"/>
            <a:pathLst>
              <a:path h="4114800" w="5888801">
                <a:moveTo>
                  <a:pt x="0" y="0"/>
                </a:moveTo>
                <a:lnTo>
                  <a:pt x="5888801" y="0"/>
                </a:lnTo>
                <a:lnTo>
                  <a:pt x="588880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51628" y="3051027"/>
            <a:ext cx="17551857" cy="35363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VIJANDSCHAP</a:t>
            </a:r>
          </a:p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BITTERHEID, WRAAK, MOORDLUST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721837" y="6635011"/>
            <a:ext cx="8185370" cy="1212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80"/>
              </a:lnSpc>
            </a:pPr>
            <a:r>
              <a:rPr lang="en-US" sz="434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OP DE VROUW EN HAAR NAGESLACHT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233743" y="2198161"/>
            <a:ext cx="7500812" cy="7060139"/>
          </a:xfrm>
          <a:custGeom>
            <a:avLst/>
            <a:gdLst/>
            <a:ahLst/>
            <a:cxnLst/>
            <a:rect r="r" b="b" t="t" l="l"/>
            <a:pathLst>
              <a:path h="7060139" w="7500812">
                <a:moveTo>
                  <a:pt x="0" y="0"/>
                </a:moveTo>
                <a:lnTo>
                  <a:pt x="7500812" y="0"/>
                </a:lnTo>
                <a:lnTo>
                  <a:pt x="7500812" y="7060139"/>
                </a:lnTo>
                <a:lnTo>
                  <a:pt x="0" y="70601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35504" y="3113989"/>
            <a:ext cx="4104546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PAUZE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35504" y="4686824"/>
            <a:ext cx="6580084" cy="1548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92"/>
              </a:lnSpc>
            </a:pPr>
            <a:r>
              <a:rPr lang="en-US" sz="55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ZIJN ER OVER 10 MINUTEN WEER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658693" y="3322391"/>
            <a:ext cx="6083835" cy="6271995"/>
          </a:xfrm>
          <a:custGeom>
            <a:avLst/>
            <a:gdLst/>
            <a:ahLst/>
            <a:cxnLst/>
            <a:rect r="r" b="b" t="t" l="l"/>
            <a:pathLst>
              <a:path h="6271995" w="6083835">
                <a:moveTo>
                  <a:pt x="0" y="0"/>
                </a:moveTo>
                <a:lnTo>
                  <a:pt x="6083835" y="0"/>
                </a:lnTo>
                <a:lnTo>
                  <a:pt x="6083835" y="6271995"/>
                </a:lnTo>
                <a:lnTo>
                  <a:pt x="0" y="62719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129842" y="4017621"/>
            <a:ext cx="8014158" cy="40328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ONGELIEFDE LEAH</a:t>
            </a:r>
          </a:p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AFGEWEZEN TAMAR</a:t>
            </a:r>
          </a:p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ONREINE RACHAB</a:t>
            </a:r>
          </a:p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WEDUWE RUTH</a:t>
            </a:r>
          </a:p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ONGELIEFDE BETHSEBA</a:t>
            </a:r>
          </a:p>
          <a:p>
            <a:pPr algn="l">
              <a:lnSpc>
                <a:spcPts val="5287"/>
              </a:lnSpc>
            </a:pPr>
            <a:r>
              <a:rPr lang="en-US" sz="480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BESPOTTE MARIA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2637" y="1709963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LINEAGE VAN JEZUS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716071" y="2180360"/>
            <a:ext cx="12735635" cy="512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7"/>
              </a:lnSpc>
            </a:pPr>
            <a:r>
              <a:rPr lang="en-US" sz="613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HORMONEN ZIJN EMOTIES EN EMOTIES HEBBEN INVLOED OP ONZE GEESTELIJKE WERELD EN DE GEESTELIJKE WERELD HEEFT WEER INVLOED OP ONZE HORMONEN.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810119" y="7644912"/>
            <a:ext cx="8802084" cy="593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63"/>
              </a:lnSpc>
            </a:pPr>
            <a:r>
              <a:rPr lang="en-US" sz="4239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POSITIEF EN NEGATIEF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9380" y="1952048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VERSTORINGEN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49742" y="3650436"/>
            <a:ext cx="5507359" cy="5500475"/>
          </a:xfrm>
          <a:custGeom>
            <a:avLst/>
            <a:gdLst/>
            <a:ahLst/>
            <a:cxnLst/>
            <a:rect r="r" b="b" t="t" l="l"/>
            <a:pathLst>
              <a:path h="5500475" w="5507359">
                <a:moveTo>
                  <a:pt x="0" y="0"/>
                </a:moveTo>
                <a:lnTo>
                  <a:pt x="5507359" y="0"/>
                </a:lnTo>
                <a:lnTo>
                  <a:pt x="5507359" y="5500474"/>
                </a:lnTo>
                <a:lnTo>
                  <a:pt x="0" y="55004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19380" y="4067103"/>
            <a:ext cx="8242737" cy="2551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FYSIOLOGISCHE</a:t>
            </a:r>
          </a:p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PSYCHOLOGISCHE </a:t>
            </a:r>
          </a:p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EPIGENETISCHE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2637" y="3925944"/>
            <a:ext cx="11065444" cy="3288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ONVEILIGHEID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ONVRUCHTBAARHEID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VOEDINGSGEBREK</a:t>
            </a:r>
          </a:p>
          <a:p>
            <a:pPr algn="l">
              <a:lnSpc>
                <a:spcPts val="642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222637" y="1709963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HYPOTHALAMUS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312537" y="4833934"/>
            <a:ext cx="5058990" cy="4255875"/>
          </a:xfrm>
          <a:custGeom>
            <a:avLst/>
            <a:gdLst/>
            <a:ahLst/>
            <a:cxnLst/>
            <a:rect r="r" b="b" t="t" l="l"/>
            <a:pathLst>
              <a:path h="4255875" w="5058990">
                <a:moveTo>
                  <a:pt x="0" y="0"/>
                </a:moveTo>
                <a:lnTo>
                  <a:pt x="5058989" y="0"/>
                </a:lnTo>
                <a:lnTo>
                  <a:pt x="5058989" y="4255875"/>
                </a:lnTo>
                <a:lnTo>
                  <a:pt x="0" y="425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19380" y="1703541"/>
            <a:ext cx="13243034" cy="1791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5"/>
              </a:lnSpc>
            </a:pPr>
            <a:r>
              <a:rPr lang="en-US" sz="637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LEUGENS RONDOM DE MENSTRUATIE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9380" y="4273097"/>
            <a:ext cx="15399012" cy="54660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85"/>
              </a:lnSpc>
            </a:pPr>
            <a:r>
              <a:rPr lang="en-US" sz="435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DEPRESSIEVE GEDACHTEN HEBBEN OF JE ZIEK VOELEN ROND DE MENSTRUATIE IS NORMAAL.</a:t>
            </a:r>
          </a:p>
          <a:p>
            <a:pPr algn="l">
              <a:lnSpc>
                <a:spcPts val="4785"/>
              </a:lnSpc>
            </a:pPr>
          </a:p>
          <a:p>
            <a:pPr algn="l">
              <a:lnSpc>
                <a:spcPts val="4785"/>
              </a:lnSpc>
            </a:pPr>
            <a:r>
              <a:rPr lang="en-US" sz="435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 VIES, ONREIN OF ONAANTREKKELIJK VOELEN TIJDENS DE MENSTRUATIE IS NORMAAL</a:t>
            </a:r>
          </a:p>
          <a:p>
            <a:pPr algn="l">
              <a:lnSpc>
                <a:spcPts val="4785"/>
              </a:lnSpc>
            </a:pPr>
          </a:p>
          <a:p>
            <a:pPr algn="l">
              <a:lnSpc>
                <a:spcPts val="4785"/>
              </a:lnSpc>
            </a:pPr>
            <a:r>
              <a:rPr lang="en-US" sz="435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LEEGBLOEDEN OF 7 DAGEN MENSTRUATIE IS NORMAAL</a:t>
            </a:r>
          </a:p>
          <a:p>
            <a:pPr algn="l">
              <a:lnSpc>
                <a:spcPts val="4785"/>
              </a:lnSpc>
            </a:pP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610793" y="3495322"/>
            <a:ext cx="6107600" cy="6243829"/>
          </a:xfrm>
          <a:custGeom>
            <a:avLst/>
            <a:gdLst/>
            <a:ahLst/>
            <a:cxnLst/>
            <a:rect r="r" b="b" t="t" l="l"/>
            <a:pathLst>
              <a:path h="6243829" w="6107600">
                <a:moveTo>
                  <a:pt x="0" y="0"/>
                </a:moveTo>
                <a:lnTo>
                  <a:pt x="6107600" y="0"/>
                </a:lnTo>
                <a:lnTo>
                  <a:pt x="6107600" y="6243828"/>
                </a:lnTo>
                <a:lnTo>
                  <a:pt x="0" y="62438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9380" y="2145523"/>
            <a:ext cx="13243034" cy="9078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15"/>
              </a:lnSpc>
            </a:pPr>
            <a:r>
              <a:rPr lang="en-US" sz="637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STRIJD OM DE GENERATIES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9380" y="3533422"/>
            <a:ext cx="9291413" cy="57764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JE ZIET EEN VIJANDSCHAP </a:t>
            </a:r>
          </a:p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DOOR EEN PERSOONLIJKE AANVAL OP:</a:t>
            </a:r>
          </a:p>
          <a:p>
            <a:pPr algn="l">
              <a:lnSpc>
                <a:spcPts val="5047"/>
              </a:lnSpc>
            </a:pPr>
          </a:p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GERICHT OP DE MENSTRUATIE</a:t>
            </a:r>
          </a:p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GERICHT OP DE INTIMITEIT</a:t>
            </a:r>
          </a:p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GERICHT OP DE BEVALLING</a:t>
            </a:r>
          </a:p>
          <a:p>
            <a:pPr algn="l">
              <a:lnSpc>
                <a:spcPts val="5047"/>
              </a:lnSpc>
            </a:pPr>
            <a:r>
              <a:rPr lang="en-US" sz="458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GERICHT OP DE OVERGANG</a:t>
            </a:r>
          </a:p>
          <a:p>
            <a:pPr algn="l">
              <a:lnSpc>
                <a:spcPts val="5047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54166" y="237324"/>
            <a:ext cx="4346359" cy="4346359"/>
          </a:xfrm>
          <a:custGeom>
            <a:avLst/>
            <a:gdLst/>
            <a:ahLst/>
            <a:cxnLst/>
            <a:rect r="r" b="b" t="t" l="l"/>
            <a:pathLst>
              <a:path h="4346359" w="4346359">
                <a:moveTo>
                  <a:pt x="0" y="0"/>
                </a:moveTo>
                <a:lnTo>
                  <a:pt x="4346359" y="0"/>
                </a:lnTo>
                <a:lnTo>
                  <a:pt x="4346359" y="4346359"/>
                </a:lnTo>
                <a:lnTo>
                  <a:pt x="0" y="43463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325055" y="4443574"/>
            <a:ext cx="6394806" cy="5843426"/>
          </a:xfrm>
          <a:custGeom>
            <a:avLst/>
            <a:gdLst/>
            <a:ahLst/>
            <a:cxnLst/>
            <a:rect r="r" b="b" t="t" l="l"/>
            <a:pathLst>
              <a:path h="5843426" w="6394806">
                <a:moveTo>
                  <a:pt x="0" y="0"/>
                </a:moveTo>
                <a:lnTo>
                  <a:pt x="6394805" y="0"/>
                </a:lnTo>
                <a:lnTo>
                  <a:pt x="6394805" y="5843426"/>
                </a:lnTo>
                <a:lnTo>
                  <a:pt x="0" y="58434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7279" r="0" b="-67368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143351" y="0"/>
            <a:ext cx="5468406" cy="5199480"/>
          </a:xfrm>
          <a:custGeom>
            <a:avLst/>
            <a:gdLst/>
            <a:ahLst/>
            <a:cxnLst/>
            <a:rect r="r" b="b" t="t" l="l"/>
            <a:pathLst>
              <a:path h="5199480" w="5468406">
                <a:moveTo>
                  <a:pt x="0" y="0"/>
                </a:moveTo>
                <a:lnTo>
                  <a:pt x="5468406" y="0"/>
                </a:lnTo>
                <a:lnTo>
                  <a:pt x="5468406" y="5199480"/>
                </a:lnTo>
                <a:lnTo>
                  <a:pt x="0" y="51994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76" r="0" b="-2476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17795" y="0"/>
            <a:ext cx="6670205" cy="6811534"/>
          </a:xfrm>
          <a:custGeom>
            <a:avLst/>
            <a:gdLst/>
            <a:ahLst/>
            <a:cxnLst/>
            <a:rect r="r" b="b" t="t" l="l"/>
            <a:pathLst>
              <a:path h="6811534" w="6670205">
                <a:moveTo>
                  <a:pt x="0" y="0"/>
                </a:moveTo>
                <a:lnTo>
                  <a:pt x="6670205" y="0"/>
                </a:lnTo>
                <a:lnTo>
                  <a:pt x="6670205" y="6811534"/>
                </a:lnTo>
                <a:lnTo>
                  <a:pt x="0" y="681153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1032" t="0" r="-12071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19379" y="5199480"/>
            <a:ext cx="6668621" cy="5087520"/>
          </a:xfrm>
          <a:custGeom>
            <a:avLst/>
            <a:gdLst/>
            <a:ahLst/>
            <a:cxnLst/>
            <a:rect r="r" b="b" t="t" l="l"/>
            <a:pathLst>
              <a:path h="5087520" w="6668621">
                <a:moveTo>
                  <a:pt x="0" y="0"/>
                </a:moveTo>
                <a:lnTo>
                  <a:pt x="6668621" y="0"/>
                </a:lnTo>
                <a:lnTo>
                  <a:pt x="6668621" y="5087520"/>
                </a:lnTo>
                <a:lnTo>
                  <a:pt x="0" y="508752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319" t="0" r="-9187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325055" y="55980"/>
            <a:ext cx="6292741" cy="5143500"/>
          </a:xfrm>
          <a:custGeom>
            <a:avLst/>
            <a:gdLst/>
            <a:ahLst/>
            <a:cxnLst/>
            <a:rect r="r" b="b" t="t" l="l"/>
            <a:pathLst>
              <a:path h="5143500" w="6292741">
                <a:moveTo>
                  <a:pt x="0" y="0"/>
                </a:moveTo>
                <a:lnTo>
                  <a:pt x="6292740" y="0"/>
                </a:lnTo>
                <a:lnTo>
                  <a:pt x="629274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9480" t="0" r="-29466" b="-13257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5199480"/>
            <a:ext cx="5325055" cy="5087520"/>
          </a:xfrm>
          <a:custGeom>
            <a:avLst/>
            <a:gdLst/>
            <a:ahLst/>
            <a:cxnLst/>
            <a:rect r="r" b="b" t="t" l="l"/>
            <a:pathLst>
              <a:path h="5087520" w="5325055">
                <a:moveTo>
                  <a:pt x="0" y="0"/>
                </a:moveTo>
                <a:lnTo>
                  <a:pt x="5325055" y="0"/>
                </a:lnTo>
                <a:lnTo>
                  <a:pt x="5325055" y="5087520"/>
                </a:lnTo>
                <a:lnTo>
                  <a:pt x="0" y="50875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42062" t="-18713" r="-97075" b="-22198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68072" y="4644285"/>
            <a:ext cx="17551857" cy="11961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98"/>
              </a:lnSpc>
            </a:pPr>
            <a:r>
              <a:rPr lang="en-US" b="true" sz="8453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WIE BEN IK?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2637" y="4748352"/>
            <a:ext cx="9065054" cy="3371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Tegen de vrouw zei Hij: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“Je pijn en zwangerschap zal ik heel zwaar maken.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Met pijn zul je zonen baren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 naar je man zal je begeerte uitgaan,</a:t>
            </a: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maar hij zal over je heersen.”</a:t>
            </a:r>
          </a:p>
          <a:p>
            <a:pPr algn="l">
              <a:lnSpc>
                <a:spcPts val="3300"/>
              </a:lnSpc>
            </a:pPr>
          </a:p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GENESIS 3 VERS  17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9380" y="1366260"/>
            <a:ext cx="17551857" cy="236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GEVOLGEN VAN </a:t>
            </a:r>
          </a:p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ZONDEVAL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523139" y="3335499"/>
            <a:ext cx="6538103" cy="6178507"/>
          </a:xfrm>
          <a:custGeom>
            <a:avLst/>
            <a:gdLst/>
            <a:ahLst/>
            <a:cxnLst/>
            <a:rect r="r" b="b" t="t" l="l"/>
            <a:pathLst>
              <a:path h="6178507" w="6538103">
                <a:moveTo>
                  <a:pt x="0" y="0"/>
                </a:moveTo>
                <a:lnTo>
                  <a:pt x="6538103" y="0"/>
                </a:lnTo>
                <a:lnTo>
                  <a:pt x="6538103" y="6178507"/>
                </a:lnTo>
                <a:lnTo>
                  <a:pt x="0" y="61785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465374" y="3125949"/>
            <a:ext cx="8242737" cy="43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DEEL 2/2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504033" y="2905941"/>
            <a:ext cx="9816096" cy="9276211"/>
          </a:xfrm>
          <a:custGeom>
            <a:avLst/>
            <a:gdLst/>
            <a:ahLst/>
            <a:cxnLst/>
            <a:rect r="r" b="b" t="t" l="l"/>
            <a:pathLst>
              <a:path h="9276211" w="9816096">
                <a:moveTo>
                  <a:pt x="9816096" y="0"/>
                </a:moveTo>
                <a:lnTo>
                  <a:pt x="0" y="0"/>
                </a:lnTo>
                <a:lnTo>
                  <a:pt x="0" y="9276211"/>
                </a:lnTo>
                <a:lnTo>
                  <a:pt x="9816096" y="9276211"/>
                </a:lnTo>
                <a:lnTo>
                  <a:pt x="98160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22637" y="1124175"/>
            <a:ext cx="17551857" cy="236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BLOEDVLOEIENDE </a:t>
            </a:r>
          </a:p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VROUW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2637" y="4232077"/>
            <a:ext cx="11065444" cy="41044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ONGELIEFDHEID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ONREINHEID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ZELFAFWIJZING 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OORDEEL</a:t>
            </a:r>
          </a:p>
          <a:p>
            <a:pPr algn="l">
              <a:lnSpc>
                <a:spcPts val="6421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882102" y="3370884"/>
            <a:ext cx="8118423" cy="5652452"/>
          </a:xfrm>
          <a:custGeom>
            <a:avLst/>
            <a:gdLst/>
            <a:ahLst/>
            <a:cxnLst/>
            <a:rect r="r" b="b" t="t" l="l"/>
            <a:pathLst>
              <a:path h="5652452" w="8118423">
                <a:moveTo>
                  <a:pt x="0" y="0"/>
                </a:moveTo>
                <a:lnTo>
                  <a:pt x="8118423" y="0"/>
                </a:lnTo>
                <a:lnTo>
                  <a:pt x="8118423" y="5652452"/>
                </a:lnTo>
                <a:lnTo>
                  <a:pt x="0" y="56524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22637" y="4312118"/>
            <a:ext cx="9643269" cy="38080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43"/>
              </a:lnSpc>
            </a:pPr>
            <a:r>
              <a:rPr lang="en-US" sz="3402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Christus heeft ons vrijgekocht van de vloek van de Wet, doordat Hij Zelf tot een vloek werd in onze plaats, - want er staat geschreven: “Vervloekt is ieder die aan het hout is opgehangen!”</a:t>
            </a:r>
          </a:p>
          <a:p>
            <a:pPr algn="l">
              <a:lnSpc>
                <a:spcPts val="3743"/>
              </a:lnSpc>
            </a:pPr>
          </a:p>
          <a:p>
            <a:pPr algn="l">
              <a:lnSpc>
                <a:spcPts val="3743"/>
              </a:lnSpc>
            </a:pPr>
            <a:r>
              <a:rPr lang="en-US" sz="3402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GALATEN 3 VERS 14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319380" y="1952048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HIJ WERD DE VLOEK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0504033" y="2905941"/>
            <a:ext cx="9816096" cy="9276211"/>
          </a:xfrm>
          <a:custGeom>
            <a:avLst/>
            <a:gdLst/>
            <a:ahLst/>
            <a:cxnLst/>
            <a:rect r="r" b="b" t="t" l="l"/>
            <a:pathLst>
              <a:path h="9276211" w="9816096">
                <a:moveTo>
                  <a:pt x="9816096" y="0"/>
                </a:moveTo>
                <a:lnTo>
                  <a:pt x="0" y="0"/>
                </a:lnTo>
                <a:lnTo>
                  <a:pt x="0" y="9276211"/>
                </a:lnTo>
                <a:lnTo>
                  <a:pt x="9816096" y="9276211"/>
                </a:lnTo>
                <a:lnTo>
                  <a:pt x="98160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22637" y="1124175"/>
            <a:ext cx="17551857" cy="23647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BLOEDVLOEIENDE </a:t>
            </a:r>
          </a:p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VROUW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222637" y="3824285"/>
            <a:ext cx="13158543" cy="49200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GELIEFDHEID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REINHEID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IDENTITEIT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ACCEPTATIE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= GENEZING VAN HORMONEN</a:t>
            </a:r>
          </a:p>
          <a:p>
            <a:pPr algn="l">
              <a:lnSpc>
                <a:spcPts val="6421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2637" y="3170120"/>
            <a:ext cx="12735635" cy="5121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47"/>
              </a:lnSpc>
            </a:pPr>
            <a:r>
              <a:rPr lang="en-US" sz="613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HORMONEN ZIJN EMOTIES EN EMOTIES HEBBEN INVLOED OP ONZE GEESTELIJKE WERELD EN DE GEESTELIJKE WERELD HEEFT WEER INVLOED OP ONZE HORMONEN.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80528" y="-395989"/>
            <a:ext cx="4566133" cy="4524623"/>
          </a:xfrm>
          <a:custGeom>
            <a:avLst/>
            <a:gdLst/>
            <a:ahLst/>
            <a:cxnLst/>
            <a:rect r="r" b="b" t="t" l="l"/>
            <a:pathLst>
              <a:path h="4524623" w="4566133">
                <a:moveTo>
                  <a:pt x="0" y="0"/>
                </a:moveTo>
                <a:lnTo>
                  <a:pt x="4566134" y="0"/>
                </a:lnTo>
                <a:lnTo>
                  <a:pt x="4566134" y="4524623"/>
                </a:lnTo>
                <a:lnTo>
                  <a:pt x="0" y="4524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 flipH="true">
            <a:off x="8795357" y="7035065"/>
            <a:ext cx="2106074" cy="168076"/>
          </a:xfrm>
          <a:prstGeom prst="line">
            <a:avLst/>
          </a:prstGeom>
          <a:ln cap="flat" w="47625">
            <a:solidFill>
              <a:srgbClr val="DDA83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5" id="5"/>
          <p:cNvSpPr/>
          <p:nvPr/>
        </p:nvSpPr>
        <p:spPr>
          <a:xfrm>
            <a:off x="9421133" y="6444477"/>
            <a:ext cx="1480297" cy="778278"/>
          </a:xfrm>
          <a:prstGeom prst="line">
            <a:avLst/>
          </a:prstGeom>
          <a:ln cap="flat" w="47625">
            <a:solidFill>
              <a:srgbClr val="DDA83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6" id="6"/>
          <p:cNvSpPr/>
          <p:nvPr/>
        </p:nvSpPr>
        <p:spPr>
          <a:xfrm flipV="true">
            <a:off x="6745034" y="6241888"/>
            <a:ext cx="1084060" cy="70252"/>
          </a:xfrm>
          <a:prstGeom prst="line">
            <a:avLst/>
          </a:prstGeom>
          <a:ln cap="flat" w="47625">
            <a:solidFill>
              <a:srgbClr val="DDA83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5282176" y="5100047"/>
            <a:ext cx="2878128" cy="2920610"/>
          </a:xfrm>
          <a:custGeom>
            <a:avLst/>
            <a:gdLst/>
            <a:ahLst/>
            <a:cxnLst/>
            <a:rect r="r" b="b" t="t" l="l"/>
            <a:pathLst>
              <a:path h="2920610" w="2878128">
                <a:moveTo>
                  <a:pt x="0" y="0"/>
                </a:moveTo>
                <a:lnTo>
                  <a:pt x="2878128" y="0"/>
                </a:lnTo>
                <a:lnTo>
                  <a:pt x="2878128" y="2920610"/>
                </a:lnTo>
                <a:lnTo>
                  <a:pt x="0" y="2920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972414" y="6755329"/>
            <a:ext cx="3044333" cy="3089268"/>
          </a:xfrm>
          <a:custGeom>
            <a:avLst/>
            <a:gdLst/>
            <a:ahLst/>
            <a:cxnLst/>
            <a:rect r="r" b="b" t="t" l="l"/>
            <a:pathLst>
              <a:path h="3089268" w="3044333">
                <a:moveTo>
                  <a:pt x="0" y="0"/>
                </a:moveTo>
                <a:lnTo>
                  <a:pt x="3044333" y="0"/>
                </a:lnTo>
                <a:lnTo>
                  <a:pt x="3044333" y="3089268"/>
                </a:lnTo>
                <a:lnTo>
                  <a:pt x="0" y="30892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407250" y="5894150"/>
            <a:ext cx="2955085" cy="2998703"/>
          </a:xfrm>
          <a:custGeom>
            <a:avLst/>
            <a:gdLst/>
            <a:ahLst/>
            <a:cxnLst/>
            <a:rect r="r" b="b" t="t" l="l"/>
            <a:pathLst>
              <a:path h="2998703" w="2955085">
                <a:moveTo>
                  <a:pt x="0" y="0"/>
                </a:moveTo>
                <a:lnTo>
                  <a:pt x="2955085" y="0"/>
                </a:lnTo>
                <a:lnTo>
                  <a:pt x="2955085" y="2998703"/>
                </a:lnTo>
                <a:lnTo>
                  <a:pt x="0" y="29987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6587677" y="2819742"/>
            <a:ext cx="2969049" cy="3012872"/>
          </a:xfrm>
          <a:custGeom>
            <a:avLst/>
            <a:gdLst/>
            <a:ahLst/>
            <a:cxnLst/>
            <a:rect r="r" b="b" t="t" l="l"/>
            <a:pathLst>
              <a:path h="3012872" w="2969049">
                <a:moveTo>
                  <a:pt x="0" y="0"/>
                </a:moveTo>
                <a:lnTo>
                  <a:pt x="2969048" y="0"/>
                </a:lnTo>
                <a:lnTo>
                  <a:pt x="2969048" y="3012872"/>
                </a:lnTo>
                <a:lnTo>
                  <a:pt x="0" y="30128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003069" y="3333889"/>
            <a:ext cx="2955085" cy="2998703"/>
          </a:xfrm>
          <a:custGeom>
            <a:avLst/>
            <a:gdLst/>
            <a:ahLst/>
            <a:cxnLst/>
            <a:rect r="r" b="b" t="t" l="l"/>
            <a:pathLst>
              <a:path h="2998703" w="2955085">
                <a:moveTo>
                  <a:pt x="0" y="0"/>
                </a:moveTo>
                <a:lnTo>
                  <a:pt x="2955085" y="0"/>
                </a:lnTo>
                <a:lnTo>
                  <a:pt x="2955085" y="2998703"/>
                </a:lnTo>
                <a:lnTo>
                  <a:pt x="0" y="29987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7607131" y="4858704"/>
            <a:ext cx="2554151" cy="2591851"/>
          </a:xfrm>
          <a:custGeom>
            <a:avLst/>
            <a:gdLst/>
            <a:ahLst/>
            <a:cxnLst/>
            <a:rect r="r" b="b" t="t" l="l"/>
            <a:pathLst>
              <a:path h="2591851" w="2554151">
                <a:moveTo>
                  <a:pt x="0" y="0"/>
                </a:moveTo>
                <a:lnTo>
                  <a:pt x="2554151" y="0"/>
                </a:lnTo>
                <a:lnTo>
                  <a:pt x="2554151" y="2591850"/>
                </a:lnTo>
                <a:lnTo>
                  <a:pt x="0" y="25918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true" flipV="true" rot="0">
            <a:off x="-954034" y="6669511"/>
            <a:ext cx="4286203" cy="4247237"/>
          </a:xfrm>
          <a:custGeom>
            <a:avLst/>
            <a:gdLst/>
            <a:ahLst/>
            <a:cxnLst/>
            <a:rect r="r" b="b" t="t" l="l"/>
            <a:pathLst>
              <a:path h="4247237" w="4286203">
                <a:moveTo>
                  <a:pt x="4286203" y="4247237"/>
                </a:moveTo>
                <a:lnTo>
                  <a:pt x="0" y="4247237"/>
                </a:lnTo>
                <a:lnTo>
                  <a:pt x="0" y="0"/>
                </a:lnTo>
                <a:lnTo>
                  <a:pt x="4286203" y="0"/>
                </a:lnTo>
                <a:lnTo>
                  <a:pt x="4286203" y="4247237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4906651" y="7308836"/>
            <a:ext cx="4705297" cy="4846280"/>
          </a:xfrm>
          <a:custGeom>
            <a:avLst/>
            <a:gdLst/>
            <a:ahLst/>
            <a:cxnLst/>
            <a:rect r="r" b="b" t="t" l="l"/>
            <a:pathLst>
              <a:path h="4846280" w="4705297">
                <a:moveTo>
                  <a:pt x="0" y="0"/>
                </a:moveTo>
                <a:lnTo>
                  <a:pt x="4705298" y="0"/>
                </a:lnTo>
                <a:lnTo>
                  <a:pt x="4705298" y="4846280"/>
                </a:lnTo>
                <a:lnTo>
                  <a:pt x="0" y="484628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3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true" flipV="true" rot="0">
            <a:off x="-767278" y="-1189298"/>
            <a:ext cx="4306948" cy="4435996"/>
          </a:xfrm>
          <a:custGeom>
            <a:avLst/>
            <a:gdLst/>
            <a:ahLst/>
            <a:cxnLst/>
            <a:rect r="r" b="b" t="t" l="l"/>
            <a:pathLst>
              <a:path h="4435996" w="4306948">
                <a:moveTo>
                  <a:pt x="4306948" y="4435996"/>
                </a:moveTo>
                <a:lnTo>
                  <a:pt x="0" y="4435996"/>
                </a:lnTo>
                <a:lnTo>
                  <a:pt x="0" y="0"/>
                </a:lnTo>
                <a:lnTo>
                  <a:pt x="4306948" y="0"/>
                </a:lnTo>
                <a:lnTo>
                  <a:pt x="4306948" y="4435996"/>
                </a:lnTo>
                <a:close/>
              </a:path>
            </a:pathLst>
          </a:custGeom>
          <a:blipFill>
            <a:blip r:embed="rId17">
              <a:alphaModFix amt="3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true" flipV="false" rot="-812265">
            <a:off x="12362335" y="4933867"/>
            <a:ext cx="1032671" cy="3086790"/>
          </a:xfrm>
          <a:custGeom>
            <a:avLst/>
            <a:gdLst/>
            <a:ahLst/>
            <a:cxnLst/>
            <a:rect r="r" b="b" t="t" l="l"/>
            <a:pathLst>
              <a:path h="3086790" w="1032671">
                <a:moveTo>
                  <a:pt x="1032672" y="0"/>
                </a:moveTo>
                <a:lnTo>
                  <a:pt x="0" y="0"/>
                </a:lnTo>
                <a:lnTo>
                  <a:pt x="0" y="3086790"/>
                </a:lnTo>
                <a:lnTo>
                  <a:pt x="1032672" y="3086790"/>
                </a:lnTo>
                <a:lnTo>
                  <a:pt x="1032672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6862523" y="4079873"/>
            <a:ext cx="2140546" cy="35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</a:pPr>
            <a:r>
              <a:rPr lang="en-US" sz="2749" spc="-54">
                <a:solidFill>
                  <a:srgbClr val="FEFEFE"/>
                </a:solidFill>
                <a:latin typeface="Gagalin"/>
                <a:ea typeface="Gagalin"/>
                <a:cs typeface="Gagalin"/>
                <a:sym typeface="Gagalin"/>
              </a:rPr>
              <a:t>Vechten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831158" y="7092215"/>
            <a:ext cx="2140546" cy="35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</a:pPr>
            <a:r>
              <a:rPr lang="en-US" sz="2749" spc="-54">
                <a:solidFill>
                  <a:srgbClr val="FEFEFE"/>
                </a:solidFill>
                <a:latin typeface="Gagalin"/>
                <a:ea typeface="Gagalin"/>
                <a:cs typeface="Gagalin"/>
                <a:sym typeface="Gagalin"/>
              </a:rPr>
              <a:t>Bevriezen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466585" y="6389742"/>
            <a:ext cx="2140546" cy="35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</a:pPr>
            <a:r>
              <a:rPr lang="en-US" sz="2749" spc="-54">
                <a:solidFill>
                  <a:srgbClr val="FEFEFE"/>
                </a:solidFill>
                <a:latin typeface="Gagalin"/>
                <a:ea typeface="Gagalin"/>
                <a:cs typeface="Gagalin"/>
                <a:sym typeface="Gagalin"/>
              </a:rPr>
              <a:t>Aanpassen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829095" y="5652677"/>
            <a:ext cx="1972642" cy="1117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8"/>
              </a:lnSpc>
            </a:pPr>
            <a:r>
              <a:rPr lang="en-US" sz="4275">
                <a:solidFill>
                  <a:srgbClr val="010F42"/>
                </a:solidFill>
                <a:latin typeface="Gagalin"/>
                <a:ea typeface="Gagalin"/>
                <a:cs typeface="Gagalin"/>
                <a:sym typeface="Gagalin"/>
              </a:rPr>
              <a:t>SELAH ROOS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280587" y="8320749"/>
            <a:ext cx="2140546" cy="35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</a:pPr>
            <a:r>
              <a:rPr lang="en-US" sz="2749" spc="-54">
                <a:solidFill>
                  <a:srgbClr val="FEFEFE"/>
                </a:solidFill>
                <a:latin typeface="Gagalin"/>
                <a:ea typeface="Gagalin"/>
                <a:cs typeface="Gagalin"/>
                <a:sym typeface="Gagalin"/>
              </a:rPr>
              <a:t>Neervallen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9407250" y="4383328"/>
            <a:ext cx="2140546" cy="358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2"/>
              </a:lnSpc>
            </a:pPr>
            <a:r>
              <a:rPr lang="en-US" sz="2749" spc="-54">
                <a:solidFill>
                  <a:srgbClr val="FEFEFE"/>
                </a:solidFill>
                <a:latin typeface="Gagalin"/>
                <a:ea typeface="Gagalin"/>
                <a:cs typeface="Gagalin"/>
                <a:sym typeface="Gagalin"/>
              </a:rPr>
              <a:t>Vluchten</a:t>
            </a:r>
          </a:p>
        </p:txBody>
      </p:sp>
      <p:sp>
        <p:nvSpPr>
          <p:cNvPr name="Freeform 23" id="23"/>
          <p:cNvSpPr/>
          <p:nvPr/>
        </p:nvSpPr>
        <p:spPr>
          <a:xfrm flipH="true" flipV="false" rot="10523858">
            <a:off x="4454925" y="4789197"/>
            <a:ext cx="1032671" cy="3086790"/>
          </a:xfrm>
          <a:custGeom>
            <a:avLst/>
            <a:gdLst/>
            <a:ahLst/>
            <a:cxnLst/>
            <a:rect r="r" b="b" t="t" l="l"/>
            <a:pathLst>
              <a:path h="3086790" w="1032671">
                <a:moveTo>
                  <a:pt x="1032672" y="0"/>
                </a:moveTo>
                <a:lnTo>
                  <a:pt x="0" y="0"/>
                </a:lnTo>
                <a:lnTo>
                  <a:pt x="0" y="3086790"/>
                </a:lnTo>
                <a:lnTo>
                  <a:pt x="1032672" y="3086790"/>
                </a:lnTo>
                <a:lnTo>
                  <a:pt x="1032672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222637" y="1095600"/>
            <a:ext cx="12349231" cy="1666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42"/>
              </a:lnSpc>
            </a:pPr>
            <a:r>
              <a:rPr lang="en-US" sz="594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KONINKLIJKE PRINCIPES </a:t>
            </a:r>
          </a:p>
          <a:p>
            <a:pPr algn="l">
              <a:lnSpc>
                <a:spcPts val="6542"/>
              </a:lnSpc>
            </a:pPr>
            <a:r>
              <a:rPr lang="en-US" sz="5947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VAN GENEZING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03765" y="1679721"/>
            <a:ext cx="12324595" cy="1663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9"/>
              </a:lnSpc>
            </a:pPr>
            <a:r>
              <a:rPr lang="en-US" sz="5935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COMMUNITY VOOR GEZONDHEIDSPROFESSIONALS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360703" y="4400372"/>
            <a:ext cx="4114800" cy="4114800"/>
            <a:chOff x="0" y="0"/>
            <a:chExt cx="5486400" cy="54864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370278" y="4273871"/>
            <a:ext cx="5405297" cy="5572471"/>
          </a:xfrm>
          <a:custGeom>
            <a:avLst/>
            <a:gdLst/>
            <a:ahLst/>
            <a:cxnLst/>
            <a:rect r="r" b="b" t="t" l="l"/>
            <a:pathLst>
              <a:path h="5572471" w="5405297">
                <a:moveTo>
                  <a:pt x="0" y="0"/>
                </a:moveTo>
                <a:lnTo>
                  <a:pt x="5405297" y="0"/>
                </a:lnTo>
                <a:lnTo>
                  <a:pt x="5405297" y="5572471"/>
                </a:lnTo>
                <a:lnTo>
                  <a:pt x="0" y="55724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64695" y="1769092"/>
            <a:ext cx="2208231" cy="2173180"/>
          </a:xfrm>
          <a:custGeom>
            <a:avLst/>
            <a:gdLst/>
            <a:ahLst/>
            <a:cxnLst/>
            <a:rect r="r" b="b" t="t" l="l"/>
            <a:pathLst>
              <a:path h="2173180" w="2208231">
                <a:moveTo>
                  <a:pt x="0" y="0"/>
                </a:moveTo>
                <a:lnTo>
                  <a:pt x="2208231" y="0"/>
                </a:lnTo>
                <a:lnTo>
                  <a:pt x="2208231" y="2173179"/>
                </a:lnTo>
                <a:lnTo>
                  <a:pt x="0" y="217317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19380" y="1952048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FEITEN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319380" y="3980371"/>
            <a:ext cx="7545211" cy="4046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97"/>
              </a:lnSpc>
            </a:pPr>
            <a:r>
              <a:rPr lang="en-US" sz="363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400.000 VROUWEN HEBBEN LAST VAN HORMONALE STOORNISSEN/KLACHTEN</a:t>
            </a:r>
          </a:p>
          <a:p>
            <a:pPr algn="l">
              <a:lnSpc>
                <a:spcPts val="3997"/>
              </a:lnSpc>
            </a:pPr>
          </a:p>
          <a:p>
            <a:pPr algn="l" marL="784569" indent="-392284" lvl="1">
              <a:lnSpc>
                <a:spcPts val="3997"/>
              </a:lnSpc>
              <a:buFont typeface="Arial"/>
              <a:buChar char="•"/>
            </a:pPr>
            <a:r>
              <a:rPr lang="en-US" b="true" sz="3633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ENDOMETRIOSE</a:t>
            </a:r>
          </a:p>
          <a:p>
            <a:pPr algn="l" marL="784569" indent="-392284" lvl="1">
              <a:lnSpc>
                <a:spcPts val="3997"/>
              </a:lnSpc>
              <a:buFont typeface="Arial"/>
              <a:buChar char="•"/>
            </a:pPr>
            <a:r>
              <a:rPr lang="en-US" b="true" sz="3633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PCOS </a:t>
            </a:r>
          </a:p>
          <a:p>
            <a:pPr algn="l" marL="784569" indent="-392284" lvl="1">
              <a:lnSpc>
                <a:spcPts val="3997"/>
              </a:lnSpc>
              <a:buFont typeface="Arial"/>
              <a:buChar char="•"/>
            </a:pPr>
            <a:r>
              <a:rPr lang="en-US" b="true" sz="3633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PMS</a:t>
            </a:r>
          </a:p>
          <a:p>
            <a:pPr algn="l" marL="784569" indent="-392284" lvl="1">
              <a:lnSpc>
                <a:spcPts val="3997"/>
              </a:lnSpc>
              <a:buFont typeface="Arial"/>
              <a:buChar char="•"/>
            </a:pPr>
            <a:r>
              <a:rPr lang="en-US" b="true" sz="3633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ONVRUCHTBAARHEID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07260" y="1280226"/>
            <a:ext cx="7726548" cy="7726548"/>
          </a:xfrm>
          <a:custGeom>
            <a:avLst/>
            <a:gdLst/>
            <a:ahLst/>
            <a:cxnLst/>
            <a:rect r="r" b="b" t="t" l="l"/>
            <a:pathLst>
              <a:path h="7726548" w="7726548">
                <a:moveTo>
                  <a:pt x="0" y="0"/>
                </a:moveTo>
                <a:lnTo>
                  <a:pt x="7726548" y="0"/>
                </a:lnTo>
                <a:lnTo>
                  <a:pt x="7726548" y="7726548"/>
                </a:lnTo>
                <a:lnTo>
                  <a:pt x="0" y="7726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5360485" y="6844470"/>
            <a:ext cx="3020098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52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FYSIEK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674763" y="3691476"/>
            <a:ext cx="3020098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52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EMOTIE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007260" y="1280226"/>
            <a:ext cx="7726548" cy="7726548"/>
          </a:xfrm>
          <a:custGeom>
            <a:avLst/>
            <a:gdLst/>
            <a:ahLst/>
            <a:cxnLst/>
            <a:rect r="r" b="b" t="t" l="l"/>
            <a:pathLst>
              <a:path h="7726548" w="7726548">
                <a:moveTo>
                  <a:pt x="0" y="0"/>
                </a:moveTo>
                <a:lnTo>
                  <a:pt x="7726548" y="0"/>
                </a:lnTo>
                <a:lnTo>
                  <a:pt x="7726548" y="7726548"/>
                </a:lnTo>
                <a:lnTo>
                  <a:pt x="0" y="77265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007260" y="1280226"/>
            <a:ext cx="7726548" cy="7726548"/>
          </a:xfrm>
          <a:custGeom>
            <a:avLst/>
            <a:gdLst/>
            <a:ahLst/>
            <a:cxnLst/>
            <a:rect r="r" b="b" t="t" l="l"/>
            <a:pathLst>
              <a:path h="7726548" w="7726548">
                <a:moveTo>
                  <a:pt x="0" y="0"/>
                </a:moveTo>
                <a:lnTo>
                  <a:pt x="7726548" y="0"/>
                </a:lnTo>
                <a:lnTo>
                  <a:pt x="7726548" y="7726548"/>
                </a:lnTo>
                <a:lnTo>
                  <a:pt x="0" y="77265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60485" y="6844470"/>
            <a:ext cx="3020098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b="true" sz="526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FYSIEK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674763" y="3691476"/>
            <a:ext cx="3020098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b="true" sz="526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EMOTIE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42168" y="3691476"/>
            <a:ext cx="3020098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b="true" sz="5261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GEEST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60253" y="4026956"/>
            <a:ext cx="14967494" cy="28428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7"/>
              </a:lnSpc>
            </a:pPr>
            <a:r>
              <a:rPr lang="en-US" sz="6752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"HORMONEN ZIJN EMOTIES EN EMOTIES HEBBEN IMPACT OP JE GEESTELIJKE WERELD.”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660253" y="2603891"/>
            <a:ext cx="11662494" cy="7430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87"/>
              </a:lnSpc>
            </a:pPr>
            <a:r>
              <a:rPr lang="en-US" sz="5261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GEDACHTENGANG VAN DEZE LES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892874" y="4028447"/>
            <a:ext cx="7635636" cy="4982253"/>
          </a:xfrm>
          <a:custGeom>
            <a:avLst/>
            <a:gdLst/>
            <a:ahLst/>
            <a:cxnLst/>
            <a:rect r="r" b="b" t="t" l="l"/>
            <a:pathLst>
              <a:path h="4982253" w="7635636">
                <a:moveTo>
                  <a:pt x="0" y="0"/>
                </a:moveTo>
                <a:lnTo>
                  <a:pt x="7635636" y="0"/>
                </a:lnTo>
                <a:lnTo>
                  <a:pt x="7635636" y="4982253"/>
                </a:lnTo>
                <a:lnTo>
                  <a:pt x="0" y="4982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43449" y="3502723"/>
            <a:ext cx="7700551" cy="53304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11"/>
              </a:lnSpc>
            </a:pPr>
            <a:r>
              <a:rPr lang="en-US" sz="255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MENSTRUATIE (DAG 1-5):</a:t>
            </a:r>
          </a:p>
          <a:p>
            <a:pPr algn="l" marL="551879" indent="-275939" lvl="1">
              <a:lnSpc>
                <a:spcPts val="2811"/>
              </a:lnSpc>
              <a:buFont typeface="Arial"/>
              <a:buChar char="•"/>
            </a:pP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LAGE HORMOONSPIEGELS (OESTROGEEN EN PROGESTERON).</a:t>
            </a:r>
          </a:p>
          <a:p>
            <a:pPr algn="l">
              <a:lnSpc>
                <a:spcPts val="2811"/>
              </a:lnSpc>
            </a:pPr>
            <a:r>
              <a:rPr lang="en-US" sz="255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FOLLIKELFASE (DAG 1-14):</a:t>
            </a:r>
          </a:p>
          <a:p>
            <a:pPr algn="l" marL="551879" indent="-275939" lvl="1">
              <a:lnSpc>
                <a:spcPts val="2811"/>
              </a:lnSpc>
              <a:buFont typeface="Arial"/>
              <a:buChar char="•"/>
            </a:pP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FSH STIMULEERT DE GROEI VAN EEN FOLLIKEL (AFKOMSTIG UIT DE HYPOFYSE).</a:t>
            </a:r>
          </a:p>
          <a:p>
            <a:pPr algn="l" marL="551879" indent="-275939" lvl="1">
              <a:lnSpc>
                <a:spcPts val="2811"/>
              </a:lnSpc>
              <a:buFont typeface="Arial"/>
              <a:buChar char="•"/>
            </a:pP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OESTROGEEN STIJGT EN BEREIDT DE BAARMOEDER VOOR OP EEN NIEUWE CYCLUS.</a:t>
            </a:r>
          </a:p>
          <a:p>
            <a:pPr algn="l">
              <a:lnSpc>
                <a:spcPts val="2811"/>
              </a:lnSpc>
            </a:pPr>
            <a:r>
              <a:rPr lang="en-US" sz="255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OVULATIE (DAG 14):</a:t>
            </a:r>
          </a:p>
          <a:p>
            <a:pPr algn="l" marL="551879" indent="-275939" lvl="1">
              <a:lnSpc>
                <a:spcPts val="2811"/>
              </a:lnSpc>
              <a:buFont typeface="Arial"/>
              <a:buChar char="•"/>
            </a:pP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LH-PIEK ZORGT VOOR DE EISPRONG, E</a:t>
            </a: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 DE EICEL KOMT VRIJ.</a:t>
            </a:r>
          </a:p>
          <a:p>
            <a:pPr algn="l">
              <a:lnSpc>
                <a:spcPts val="2811"/>
              </a:lnSpc>
            </a:pPr>
            <a:r>
              <a:rPr lang="en-US" sz="2556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LUTEALE FASE (DAG 15-28):</a:t>
            </a:r>
          </a:p>
          <a:p>
            <a:pPr algn="l" marL="551879" indent="-275939" lvl="1">
              <a:lnSpc>
                <a:spcPts val="2811"/>
              </a:lnSpc>
              <a:buFont typeface="Arial"/>
              <a:buChar char="•"/>
            </a:pPr>
            <a:r>
              <a:rPr lang="en-US" b="true" sz="2556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PROGESTERON STIJGT EN WORDT DOOR HET HELE LICHAAM GEPRODUCEERD.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319380" y="1952048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 FASES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144000" y="780071"/>
            <a:ext cx="5391814" cy="9132553"/>
            <a:chOff x="0" y="0"/>
            <a:chExt cx="1420066" cy="240528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20066" cy="2405281"/>
            </a:xfrm>
            <a:custGeom>
              <a:avLst/>
              <a:gdLst/>
              <a:ahLst/>
              <a:cxnLst/>
              <a:rect r="r" b="b" t="t" l="l"/>
              <a:pathLst>
                <a:path h="2405281" w="1420066">
                  <a:moveTo>
                    <a:pt x="0" y="0"/>
                  </a:moveTo>
                  <a:lnTo>
                    <a:pt x="1420066" y="0"/>
                  </a:lnTo>
                  <a:lnTo>
                    <a:pt x="1420066" y="2405281"/>
                  </a:lnTo>
                  <a:lnTo>
                    <a:pt x="0" y="2405281"/>
                  </a:lnTo>
                  <a:close/>
                </a:path>
              </a:pathLst>
            </a:custGeom>
            <a:solidFill>
              <a:srgbClr val="FEFEFE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1420066" cy="244338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319380" y="1952048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HORMONEN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9432466" y="877188"/>
            <a:ext cx="4266312" cy="8532623"/>
          </a:xfrm>
          <a:custGeom>
            <a:avLst/>
            <a:gdLst/>
            <a:ahLst/>
            <a:cxnLst/>
            <a:rect r="r" b="b" t="t" l="l"/>
            <a:pathLst>
              <a:path h="8532623" w="4266312">
                <a:moveTo>
                  <a:pt x="0" y="0"/>
                </a:moveTo>
                <a:lnTo>
                  <a:pt x="4266312" y="0"/>
                </a:lnTo>
                <a:lnTo>
                  <a:pt x="4266312" y="8532624"/>
                </a:lnTo>
                <a:lnTo>
                  <a:pt x="0" y="85326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19380" y="4067103"/>
            <a:ext cx="8242737" cy="25513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HYPOTHALAMUS</a:t>
            </a:r>
          </a:p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HYPOFYSE</a:t>
            </a:r>
          </a:p>
          <a:p>
            <a:pPr algn="l">
              <a:lnSpc>
                <a:spcPts val="6659"/>
              </a:lnSpc>
            </a:pPr>
            <a:r>
              <a:rPr lang="en-US" sz="60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GONADE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B9D9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742528" y="237324"/>
            <a:ext cx="3257998" cy="3257998"/>
          </a:xfrm>
          <a:custGeom>
            <a:avLst/>
            <a:gdLst/>
            <a:ahLst/>
            <a:cxnLst/>
            <a:rect r="r" b="b" t="t" l="l"/>
            <a:pathLst>
              <a:path h="3257998" w="3257998">
                <a:moveTo>
                  <a:pt x="0" y="0"/>
                </a:moveTo>
                <a:lnTo>
                  <a:pt x="3257997" y="0"/>
                </a:lnTo>
                <a:lnTo>
                  <a:pt x="3257997" y="3257998"/>
                </a:lnTo>
                <a:lnTo>
                  <a:pt x="0" y="3257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22637" y="3925944"/>
            <a:ext cx="11065444" cy="32888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VEILIGHEID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VRUCHTBAARHEID</a:t>
            </a:r>
          </a:p>
          <a:p>
            <a:pPr algn="l">
              <a:lnSpc>
                <a:spcPts val="6421"/>
              </a:lnSpc>
            </a:pPr>
            <a:r>
              <a:rPr lang="en-US" sz="5838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VOEDING</a:t>
            </a:r>
          </a:p>
          <a:p>
            <a:pPr algn="l">
              <a:lnSpc>
                <a:spcPts val="6421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222637" y="1709963"/>
            <a:ext cx="17551857" cy="1193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98"/>
              </a:lnSpc>
            </a:pPr>
            <a:r>
              <a:rPr lang="en-US" sz="8453" b="true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HYPOTHALAMUS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1312537" y="4833934"/>
            <a:ext cx="5058990" cy="4255875"/>
          </a:xfrm>
          <a:custGeom>
            <a:avLst/>
            <a:gdLst/>
            <a:ahLst/>
            <a:cxnLst/>
            <a:rect r="r" b="b" t="t" l="l"/>
            <a:pathLst>
              <a:path h="4255875" w="5058990">
                <a:moveTo>
                  <a:pt x="0" y="0"/>
                </a:moveTo>
                <a:lnTo>
                  <a:pt x="5058989" y="0"/>
                </a:lnTo>
                <a:lnTo>
                  <a:pt x="5058989" y="4255875"/>
                </a:lnTo>
                <a:lnTo>
                  <a:pt x="0" y="42558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DAGWd3ykCrs</dc:identifier>
  <dcterms:modified xsi:type="dcterms:W3CDTF">2011-08-01T06:04:30Z</dcterms:modified>
  <cp:revision>1</cp:revision>
  <dc:title>Kopie van OVER DISSOCIATIE</dc:title>
</cp:coreProperties>
</file>